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9" r:id="rId5"/>
    <p:sldId id="259" r:id="rId6"/>
    <p:sldId id="260" r:id="rId7"/>
    <p:sldId id="272" r:id="rId8"/>
    <p:sldId id="271" r:id="rId9"/>
    <p:sldId id="266" r:id="rId10"/>
    <p:sldId id="261" r:id="rId11"/>
    <p:sldId id="267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32" autoAdjust="0"/>
  </p:normalViewPr>
  <p:slideViewPr>
    <p:cSldViewPr snapToGrid="0">
      <p:cViewPr>
        <p:scale>
          <a:sx n="66" d="100"/>
          <a:sy n="66" d="100"/>
        </p:scale>
        <p:origin x="-2094" y="-558"/>
      </p:cViewPr>
      <p:guideLst>
        <p:guide orient="horz" pos="1824"/>
        <p:guide orient="horz" pos="3499"/>
        <p:guide orient="horz" pos="2447"/>
        <p:guide orient="horz" pos="1825"/>
        <p:guide pos="2112"/>
        <p:guide pos="3072"/>
        <p:guide pos="4224"/>
        <p:guide pos="4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1464" y="-84"/>
      </p:cViewPr>
      <p:guideLst>
        <p:guide orient="horz" pos="2880"/>
        <p:guide pos="2160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A2E002AB-2B89-4493-8A16-641D9B8A1D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9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A58B01C7-8352-48C6-8B73-22B95CA132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7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BC7D9E37-8C6C-436E-855D-396E0ADDC8DC}" type="slidenum">
              <a:rPr lang="en-US"/>
              <a:pPr/>
              <a:t>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DA41DC5-CE4E-4B57-88C1-FB4D4C6BE9EF}" type="slidenum">
              <a:rPr lang="en-US"/>
              <a:pPr/>
              <a:t>12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76CBC607-B503-49AB-A4B6-E735745DCA0A}" type="slidenum">
              <a:rPr lang="en-US"/>
              <a:pPr/>
              <a:t>13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>
                    <a:alpha val="100000"/>
                  </a:schemeClr>
                </a:solidFill>
                <a:latin typeface="Arial"/>
              </a:rPr>
              <a:t>Ask if</a:t>
            </a:r>
            <a:r>
              <a:rPr lang="en-US" baseline="0" dirty="0" smtClean="0">
                <a:solidFill>
                  <a:schemeClr val="tx1">
                    <a:alpha val="100000"/>
                  </a:schemeClr>
                </a:solidFill>
                <a:latin typeface="Arial"/>
              </a:rPr>
              <a:t> anyone has </a:t>
            </a:r>
            <a:r>
              <a:rPr lang="en-US" baseline="0" smtClean="0">
                <a:solidFill>
                  <a:schemeClr val="tx1">
                    <a:alpha val="100000"/>
                  </a:schemeClr>
                </a:solidFill>
                <a:latin typeface="Arial"/>
              </a:rPr>
              <a:t>questions.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6/1/2012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7FA5-723E-40FA-94A8-EB3D43D287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D002-EB3B-4069-AFCF-C1B5A77CAE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6/1/2012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n-US" smtClean="0"/>
              <a:pPr/>
              <a:t>6/1/2012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lang="en-US" smtClean="0"/>
              <a:pPr/>
              <a:t>6/1/2012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lang="en-US" smtClean="0"/>
              <a:pPr/>
              <a:t>6/1/2012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6/1/2012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6/1/2012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n-US" smtClean="0"/>
              <a:pPr/>
              <a:t>6/1/2012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64820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8952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4606EA6-EFEA-4C30-9264-4F9291A5780D}" type="datetime1">
              <a:rPr lang="en-US" smtClean="0"/>
              <a:pPr/>
              <a:t>6/1/2012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6/1/2012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latinLnBrk="0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latinLnBrk="0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latinLnBrk="0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latinLnBrk="0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latinLnBrk="0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latinLnBrk="0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latinLnBrk="0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latinLnBrk="0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latinLnBrk="0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latinLnBrk="0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\\schoolservers\SMiddle\SMHEM\zb29315\Documents\Keyboarding\PowerPoint\Lesson%204\Worksheet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Reading</a:t>
            </a:r>
            <a:r>
              <a:rPr lang="en-US" dirty="0"/>
              <a:t> Reach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6209621"/>
            <a:ext cx="6515100" cy="526143"/>
          </a:xfrm>
        </p:spPr>
        <p:txBody>
          <a:bodyPr/>
          <a:lstStyle/>
          <a:p>
            <a:r>
              <a:rPr lang="en-US" dirty="0"/>
              <a:t>Literacy Program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0428" y="504040"/>
            <a:ext cx="3124200" cy="385453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3" name="Straight Connector 2"/>
          <p:cNvCxnSpPr/>
          <p:nvPr/>
        </p:nvCxnSpPr>
        <p:spPr>
          <a:xfrm flipV="1">
            <a:off x="2525486" y="5805714"/>
            <a:ext cx="4281714" cy="290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Student Testimonial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/>
              <a:t>	“Reading Reach helped me do better in school. Before, I hated books and reading. Now I’m an A student.”</a:t>
            </a:r>
          </a:p>
          <a:p>
            <a:pPr lvl="1"/>
            <a:r>
              <a:rPr lang="en-US" b="1"/>
              <a:t>Steven, age 15</a:t>
            </a:r>
          </a:p>
          <a:p>
            <a:pPr lvl="1">
              <a:buNone/>
            </a:pPr>
            <a:endParaRPr lang="en-US"/>
          </a:p>
          <a:p>
            <a:pPr lvl="1"/>
            <a:endParaRPr lang="en-US" sz="1600"/>
          </a:p>
          <a:p>
            <a:pPr lvl="1"/>
            <a:endParaRPr lang="en-US" sz="1600"/>
          </a:p>
          <a:p>
            <a:pPr lvl="1"/>
            <a:endParaRPr lang="en-US" sz="1600"/>
          </a:p>
        </p:txBody>
      </p:sp>
      <p:pic>
        <p:nvPicPr>
          <p:cNvPr id="819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19937" y="2362200"/>
            <a:ext cx="2452263" cy="37242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AutoShape 8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Student Testimonial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/>
              <a:t>	“Now I read to my parents, instead of them reading to me!”</a:t>
            </a:r>
          </a:p>
          <a:p>
            <a:pPr lvl="1"/>
            <a:r>
              <a:rPr lang="en-US" b="1"/>
              <a:t>Sukee, age 8</a:t>
            </a:r>
          </a:p>
          <a:p>
            <a:endParaRPr lang="en-US" sz="2400" b="1"/>
          </a:p>
        </p:txBody>
      </p:sp>
      <p:pic>
        <p:nvPicPr>
          <p:cNvPr id="98314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14084" y="2362200"/>
            <a:ext cx="2463969" cy="37242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How Do I Sign Up?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>
              <a:buNone/>
            </a:pPr>
            <a:r>
              <a:rPr lang="en-US"/>
              <a:t>	Simply stop by our booth after this presentation and fill out a form. One of our staff members will contact you in the next seven days.  </a:t>
            </a:r>
          </a:p>
        </p:txBody>
      </p:sp>
      <p:sp>
        <p:nvSpPr>
          <p:cNvPr id="2" name="Action Button: Document 1">
            <a:hlinkClick r:id="rId3" action="ppaction://hlinkfile" highlightClick="1"/>
          </p:cNvPr>
          <p:cNvSpPr/>
          <p:nvPr/>
        </p:nvSpPr>
        <p:spPr>
          <a:xfrm>
            <a:off x="7692571" y="5239657"/>
            <a:ext cx="1016000" cy="1204686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Reading Reach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Volunteer Today!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9942" y="3003467"/>
            <a:ext cx="3396343" cy="385453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What Is Reading Reach?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>
              <a:buNone/>
            </a:pPr>
            <a:r>
              <a:rPr lang="en-US"/>
              <a:t>	Reading Reach is an all-volunteer organization that partners with the local library to teach reading skills to kids, teenagers, and adults.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Our Mission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>
              <a:buNone/>
            </a:pPr>
            <a:r>
              <a:rPr lang="en-US" dirty="0"/>
              <a:t>	Reading Reach’s mission is to give </a:t>
            </a:r>
            <a:r>
              <a:rPr lang="en-US" dirty="0">
                <a:hlinkClick r:id="rId2" action="ppaction://hlinksldjump"/>
              </a:rPr>
              <a:t>people</a:t>
            </a:r>
            <a:r>
              <a:rPr lang="en-US" dirty="0"/>
              <a:t> of all ages the literacy tools they need for an independent, successful future.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Think About It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>
              <a:buNone/>
            </a:pPr>
            <a:r>
              <a:rPr lang="en-US" dirty="0"/>
              <a:t>	If you had trouble reading, you could not…</a:t>
            </a:r>
          </a:p>
          <a:p>
            <a:endParaRPr lang="en-US" dirty="0"/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919163" y="3095625"/>
            <a:ext cx="1344612" cy="3365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chemeClr val="tx1">
                    <a:alpha val="100000"/>
                  </a:schemeClr>
                </a:solidFill>
                <a:latin typeface="Arial"/>
              </a:rPr>
              <a:t>Drive a car</a:t>
            </a: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908050" y="4916488"/>
            <a:ext cx="1127125" cy="581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chemeClr val="tx1">
                    <a:alpha val="100000"/>
                  </a:schemeClr>
                </a:solidFill>
                <a:latin typeface="Arial"/>
              </a:rPr>
              <a:t>Shop for groceries</a:t>
            </a:r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4876800" y="3108325"/>
            <a:ext cx="1298575" cy="3365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chemeClr val="tx1">
                    <a:alpha val="100000"/>
                  </a:schemeClr>
                </a:solidFill>
                <a:latin typeface="Arial"/>
              </a:rPr>
              <a:t>Pay bills</a:t>
            </a:r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4876800" y="4902200"/>
            <a:ext cx="1185863" cy="581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chemeClr val="tx1">
                    <a:alpha val="100000"/>
                  </a:schemeClr>
                </a:solidFill>
                <a:latin typeface="Arial"/>
              </a:rPr>
              <a:t>Use a computer</a:t>
            </a:r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3352800" y="6092825"/>
            <a:ext cx="2843213" cy="396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chemeClr val="tx1">
                    <a:alpha val="100000"/>
                  </a:schemeClr>
                </a:solidFill>
                <a:latin typeface="Arial"/>
              </a:rPr>
              <a:t>And so much more…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8461" y="2801257"/>
            <a:ext cx="1604282" cy="1068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5329" y="2583543"/>
            <a:ext cx="1528239" cy="1520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 descr="C:\Documents and Settings\jennifer_carney\My Documents\My Pictures\Microsoft Clip Organizer\j035397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267200"/>
            <a:ext cx="1803859" cy="1732230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419600"/>
            <a:ext cx="188752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How Does It Work?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en-US"/>
              <a:t>Volunteers teach literacy classes at the library on weekday afternoons and evenings.</a:t>
            </a:r>
          </a:p>
          <a:p>
            <a:r>
              <a:rPr lang="en-US"/>
              <a:t>Classes contain between 8-12 students.</a:t>
            </a:r>
          </a:p>
          <a:p>
            <a:r>
              <a:rPr lang="en-US"/>
              <a:t>Students take classes according to their age group.</a:t>
            </a:r>
          </a:p>
          <a:p>
            <a:r>
              <a:rPr lang="en-US"/>
              <a:t>The library provides the teaching materials and a private room for the classes.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Volunteering Basics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en-US"/>
              <a:t>All volunteers must commit to one afternoon or evening a week.</a:t>
            </a:r>
          </a:p>
          <a:p>
            <a:r>
              <a:rPr lang="en-US"/>
              <a:t>All volunteers go through a training session before they teach a class.</a:t>
            </a:r>
          </a:p>
          <a:p>
            <a:r>
              <a:rPr lang="en-US"/>
              <a:t>Lesson plans are provided for the volunteers.</a:t>
            </a:r>
          </a:p>
          <a:p>
            <a:r>
              <a:rPr lang="en-US"/>
              <a:t>All volunteers will undergo a background check.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Volunteer Opportunities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/>
              <a:t>Volunteers can:</a:t>
            </a:r>
          </a:p>
          <a:p>
            <a:r>
              <a:rPr lang="en-US"/>
              <a:t>Teach classes</a:t>
            </a:r>
          </a:p>
          <a:p>
            <a:r>
              <a:rPr lang="en-US"/>
              <a:t>Join our Media team</a:t>
            </a:r>
          </a:p>
          <a:p>
            <a:r>
              <a:rPr lang="en-US"/>
              <a:t>Join our Events team</a:t>
            </a:r>
          </a:p>
          <a:p>
            <a:r>
              <a:rPr lang="en-US"/>
              <a:t>Act as representatives at kiosks</a:t>
            </a:r>
          </a:p>
          <a:p>
            <a:pPr lvl="1"/>
            <a:endParaRPr lang="en-US"/>
          </a:p>
          <a:p>
            <a:pPr lvl="1">
              <a:buNone/>
            </a:pPr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686" y="1658257"/>
            <a:ext cx="8153400" cy="452628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Contact your local library  to learn its hours and location.</a:t>
            </a:r>
            <a:r>
              <a:rPr lang="en-US" sz="3200" b="1" dirty="0">
                <a:latin typeface="Cambria" pitchFamily="18" charset="0"/>
              </a:rPr>
              <a:t> Main Library </a:t>
            </a:r>
            <a:r>
              <a:rPr lang="en-US" sz="3200" dirty="0">
                <a:latin typeface="Cambria" pitchFamily="18" charset="0"/>
              </a:rPr>
              <a:t>	(818)-555-2323</a:t>
            </a:r>
          </a:p>
          <a:p>
            <a:pPr>
              <a:buNone/>
            </a:pPr>
            <a:endParaRPr lang="en-US" sz="3200" dirty="0">
              <a:latin typeface="Cambria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8971" y="3088940"/>
            <a:ext cx="8229600" cy="1631216"/>
          </a:xfrm>
          <a:custGeom>
            <a:avLst/>
            <a:gdLst>
              <a:gd name="connsiteX0" fmla="*/ 0 w 8273143"/>
              <a:gd name="connsiteY0" fmla="*/ 0 h 1631216"/>
              <a:gd name="connsiteX1" fmla="*/ 8273143 w 8273143"/>
              <a:gd name="connsiteY1" fmla="*/ 0 h 1631216"/>
              <a:gd name="connsiteX2" fmla="*/ 8273143 w 8273143"/>
              <a:gd name="connsiteY2" fmla="*/ 1631216 h 1631216"/>
              <a:gd name="connsiteX3" fmla="*/ 0 w 8273143"/>
              <a:gd name="connsiteY3" fmla="*/ 1631216 h 1631216"/>
              <a:gd name="connsiteX4" fmla="*/ 0 w 8273143"/>
              <a:gd name="connsiteY4" fmla="*/ 0 h 1631216"/>
              <a:gd name="connsiteX0" fmla="*/ 0 w 8273143"/>
              <a:gd name="connsiteY0" fmla="*/ 0 h 1631216"/>
              <a:gd name="connsiteX1" fmla="*/ 8273143 w 8273143"/>
              <a:gd name="connsiteY1" fmla="*/ 0 h 1631216"/>
              <a:gd name="connsiteX2" fmla="*/ 8273143 w 8273143"/>
              <a:gd name="connsiteY2" fmla="*/ 1631216 h 1631216"/>
              <a:gd name="connsiteX3" fmla="*/ 14514 w 8273143"/>
              <a:gd name="connsiteY3" fmla="*/ 1631216 h 1631216"/>
              <a:gd name="connsiteX4" fmla="*/ 0 w 8273143"/>
              <a:gd name="connsiteY4" fmla="*/ 0 h 1631216"/>
              <a:gd name="connsiteX0" fmla="*/ 0 w 8273143"/>
              <a:gd name="connsiteY0" fmla="*/ 0 h 1631216"/>
              <a:gd name="connsiteX1" fmla="*/ 8273143 w 8273143"/>
              <a:gd name="connsiteY1" fmla="*/ 0 h 1631216"/>
              <a:gd name="connsiteX2" fmla="*/ 8273143 w 8273143"/>
              <a:gd name="connsiteY2" fmla="*/ 1631216 h 1631216"/>
              <a:gd name="connsiteX3" fmla="*/ 14514 w 8273143"/>
              <a:gd name="connsiteY3" fmla="*/ 1631216 h 1631216"/>
              <a:gd name="connsiteX4" fmla="*/ 0 w 8273143"/>
              <a:gd name="connsiteY4" fmla="*/ 0 h 16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73143" h="1631216">
                <a:moveTo>
                  <a:pt x="0" y="0"/>
                </a:moveTo>
                <a:lnTo>
                  <a:pt x="8273143" y="0"/>
                </a:lnTo>
                <a:lnTo>
                  <a:pt x="8273143" y="1631216"/>
                </a:lnTo>
                <a:lnTo>
                  <a:pt x="14514" y="16312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numCol="2" anchor="t">
            <a:spAutoFit/>
          </a:bodyPr>
          <a:lstStyle/>
          <a:p>
            <a:r>
              <a:rPr lang="en-US" sz="2000" b="1" dirty="0">
                <a:latin typeface="Century Gothic" pitchFamily="34" charset="0"/>
              </a:rPr>
              <a:t>Main Library </a:t>
            </a:r>
            <a:r>
              <a:rPr lang="en-US" sz="2000" dirty="0">
                <a:latin typeface="Century Gothic" pitchFamily="34" charset="0"/>
              </a:rPr>
              <a:t>	(818)-555-2323</a:t>
            </a:r>
          </a:p>
          <a:p>
            <a:r>
              <a:rPr lang="en-US" sz="2000" b="1" dirty="0">
                <a:latin typeface="Century Gothic" pitchFamily="34" charset="0"/>
              </a:rPr>
              <a:t>East Branch	</a:t>
            </a:r>
            <a:r>
              <a:rPr lang="en-US" sz="2000" dirty="0">
                <a:latin typeface="Century Gothic" pitchFamily="34" charset="0"/>
              </a:rPr>
              <a:t>(818)-555-3234</a:t>
            </a:r>
          </a:p>
          <a:p>
            <a:r>
              <a:rPr lang="en-US" sz="2000" b="1" dirty="0">
                <a:latin typeface="Century Gothic" pitchFamily="34" charset="0"/>
              </a:rPr>
              <a:t>North Branch </a:t>
            </a:r>
            <a:r>
              <a:rPr lang="en-US" sz="2000" dirty="0">
                <a:latin typeface="Century Gothic" pitchFamily="34" charset="0"/>
              </a:rPr>
              <a:t>	(818)-555-1223</a:t>
            </a:r>
          </a:p>
          <a:p>
            <a:r>
              <a:rPr lang="en-US" sz="2000" b="1" dirty="0">
                <a:latin typeface="Century Gothic" pitchFamily="34" charset="0"/>
              </a:rPr>
              <a:t>South Branch </a:t>
            </a:r>
            <a:r>
              <a:rPr lang="en-US" sz="2000" dirty="0">
                <a:latin typeface="Century Gothic" pitchFamily="34" charset="0"/>
              </a:rPr>
              <a:t>	(818)-555-9432</a:t>
            </a:r>
          </a:p>
          <a:p>
            <a:r>
              <a:rPr lang="en-US" sz="2000" b="1" dirty="0">
                <a:latin typeface="Century Gothic" pitchFamily="34" charset="0"/>
              </a:rPr>
              <a:t>West Branch	</a:t>
            </a:r>
            <a:r>
              <a:rPr lang="en-US" sz="2000" dirty="0">
                <a:latin typeface="Century Gothic" pitchFamily="34" charset="0"/>
              </a:rPr>
              <a:t>(818)-555-3245</a:t>
            </a:r>
          </a:p>
        </p:txBody>
      </p:sp>
    </p:spTree>
    <p:extLst>
      <p:ext uri="{BB962C8B-B14F-4D97-AF65-F5344CB8AC3E}">
        <p14:creationId xmlns:p14="http://schemas.microsoft.com/office/powerpoint/2010/main" val="2090946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AutoShap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b"/>
          <a:lstStyle/>
          <a:p>
            <a:r>
              <a:rPr lang="en-US"/>
              <a:t>Volunteer Testimonial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/>
              <a:t>	“It makes me feel good to know that the skills I am teaching others will help them get better jobs.”	</a:t>
            </a:r>
          </a:p>
          <a:p>
            <a:pPr lvl="1"/>
            <a:r>
              <a:rPr lang="en-US" b="1"/>
              <a:t>Erik, age 32</a:t>
            </a:r>
          </a:p>
          <a:p>
            <a:endParaRPr lang="en-US" sz="2400" b="1"/>
          </a:p>
        </p:txBody>
      </p:sp>
      <p:pic>
        <p:nvPicPr>
          <p:cNvPr id="9728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02262" y="2363787"/>
            <a:ext cx="2487613" cy="37211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3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F0B81F"/>
      </a:hlink>
      <a:folHlink>
        <a:srgbClr val="88E2FF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4935</TotalTime>
  <Words>183</Words>
  <Application>Microsoft Office PowerPoint</Application>
  <PresentationFormat>On-screen Show (4:3)</PresentationFormat>
  <Paragraphs>57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Reading Reach</vt:lpstr>
      <vt:lpstr>What Is Reading Reach?</vt:lpstr>
      <vt:lpstr>Our Mission</vt:lpstr>
      <vt:lpstr>Think About It</vt:lpstr>
      <vt:lpstr>How Does It Work?</vt:lpstr>
      <vt:lpstr>Volunteering Basics</vt:lpstr>
      <vt:lpstr>Volunteer Opportunities </vt:lpstr>
      <vt:lpstr>Library Information</vt:lpstr>
      <vt:lpstr>Volunteer Testimonial</vt:lpstr>
      <vt:lpstr>Student Testimonial</vt:lpstr>
      <vt:lpstr>Student Testimonial</vt:lpstr>
      <vt:lpstr>How Do I Sign Up?</vt:lpstr>
      <vt:lpstr>Reading Reach</vt:lpstr>
    </vt:vector>
  </TitlesOfParts>
  <Company>McGRAW-HILL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The Letter</dc:title>
  <dc:creator>Glencoe/McGraw-Hill</dc:creator>
  <cp:lastModifiedBy>Benson, Zachary T</cp:lastModifiedBy>
  <cp:revision>55</cp:revision>
  <dcterms:created xsi:type="dcterms:W3CDTF">2004-10-05T22:39:37Z</dcterms:created>
  <dcterms:modified xsi:type="dcterms:W3CDTF">2012-06-01T11:55:50Z</dcterms:modified>
</cp:coreProperties>
</file>