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0E98DCC-EC99-4DAF-8F9E-479EEFCCF739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D864F2-1E9F-469C-8015-4B27C15BD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8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12648" y="1499616"/>
            <a:ext cx="7772400" cy="1472184"/>
          </a:xfrm>
          <a:ln>
            <a:noFill/>
          </a:ln>
        </p:spPr>
        <p:txBody>
          <a:bodyPr vert="horz" t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latinLnBrk="0">
              <a:spcBef>
                <a:spcPct val="0"/>
              </a:spcBef>
              <a:buNone/>
              <a:defRPr sz="60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981200" y="3026568"/>
            <a:ext cx="6400800" cy="1752600"/>
          </a:xfrm>
        </p:spPr>
        <p:txBody>
          <a:bodyPr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7B9BC-F5F6-4D19-8BBF-9D0A0E86F09E}" type="datetime2">
              <a:rPr lang="en-US" smtClean="0"/>
              <a:pPr/>
              <a:t>Thursday, May 31, 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DD24-2DB4-4BEA-B758-2EA4C017D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16FD-5F99-4C44-A491-3AE7A55FB5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9299-12E3-4CBF-97B5-0C82A9E31BAC}" type="datetime2">
              <a:rPr lang="en-US" smtClean="0"/>
              <a:pPr/>
              <a:t>Thursday, May 31,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 latinLnBrk="0">
              <a:spcBef>
                <a:spcPct val="0"/>
              </a:spcBef>
              <a:buNone/>
              <a:defRPr lang="en-US" sz="6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 smtClean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676528"/>
            <a:ext cx="7772400" cy="1509712"/>
          </a:xfrm>
        </p:spPr>
        <p:txBody>
          <a:bodyPr anchor="t"/>
          <a:lstStyle>
            <a:lvl1pPr marL="329184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3A2A-2521-4F9C-A9E4-E009A8E66F8C}" type="datetime2">
              <a:rPr lang="en-US" smtClean="0"/>
              <a:pPr/>
              <a:t>Thursday, May 31,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EFAE4-2EE5-4B9C-A5FA-59EDBA75B4C8}" type="datetime2">
              <a:rPr lang="en-US" smtClean="0"/>
              <a:pPr/>
              <a:t>Thursday, May 31,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539496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59757"/>
            <a:ext cx="4041775" cy="534987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18557"/>
            <a:ext cx="4040188" cy="3941763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18557"/>
            <a:ext cx="4041775" cy="3941763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624E-0E04-406C-92B9-B5F2A860E0D9}" type="datetime2">
              <a:rPr lang="en-US" smtClean="0"/>
              <a:pPr/>
              <a:t>Thursday, May 31,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latinLnBrk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EE41-B0EA-45C1-9596-572CC27393D6}" type="datetime2">
              <a:rPr lang="en-US" smtClean="0"/>
              <a:pPr/>
              <a:t>Thursday, May 31,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704C-ED83-4E06-990B-9DF59A59C072}" type="datetime2">
              <a:rPr lang="en-US" smtClean="0"/>
              <a:pPr/>
              <a:t>Thursday, May 31,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 latinLnBrk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B735-782C-40E5-A97C-00F83637B117}" type="datetime2">
              <a:rPr lang="en-US" smtClean="0"/>
              <a:pPr/>
              <a:t>Thursday, May 31,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5544" y="3021808"/>
            <a:ext cx="2514600" cy="457200"/>
          </a:xfrm>
        </p:spPr>
        <p:txBody>
          <a:bodyPr anchor="b"/>
          <a:lstStyle>
            <a:lvl1pPr algn="l">
              <a:buNone/>
              <a:defRPr sz="16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5544" y="3500440"/>
            <a:ext cx="2209800" cy="2130552"/>
          </a:xfrm>
        </p:spPr>
        <p:txBody>
          <a:bodyPr lIns="0" rIns="0" bIns="0" anchor="t"/>
          <a:lstStyle>
            <a:lvl1pPr marL="0" indent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23B46-1C77-4F06-B7D3-8CBC7F52DE48}" type="datetime2">
              <a:rPr lang="en-US" smtClean="0"/>
              <a:pPr/>
              <a:t>Thursday, May 31,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7712" y="1524000"/>
            <a:ext cx="5029200" cy="4114800"/>
          </a:xfrm>
          <a:prstGeom prst="roundRect">
            <a:avLst>
              <a:gd name="adj" fmla="val 4167"/>
            </a:avLst>
          </a:prstGeom>
          <a:solidFill>
            <a:schemeClr val="bg2"/>
          </a:solidFill>
          <a:ln w="3000">
            <a:solidFill>
              <a:schemeClr val="bg2">
                <a:shade val="35000"/>
              </a:schemeClr>
            </a:solidFill>
            <a:miter lim="800000"/>
          </a:ln>
          <a:effectLst/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/>
            <a:endParaRPr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hap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/>
            <a:endParaRPr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87B3AD-73D2-4647-8923-38329530F413}" type="datetime2">
              <a:rPr lang="en-US" smtClean="0"/>
              <a:pPr/>
              <a:t>Thursday, May 31, 2012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590800" y="6356350"/>
            <a:ext cx="2895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7" name="Group 9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Shap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3" name="Shap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latinLnBrk="0">
        <a:spcBef>
          <a:spcPct val="0"/>
        </a:spcBef>
        <a:buNone/>
        <a:defRPr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latinLnBrk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latinLnBrk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latinLnBrk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latinLnBrk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latinLnBrk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latinLnBrk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latinLnBrk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latinLnBrk="0">
        <a:spcBef>
          <a:spcPct val="20000"/>
        </a:spcBef>
        <a:buClr>
          <a:schemeClr val="tx2"/>
        </a:buClr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latinLnBrk="0">
        <a:spcBef>
          <a:spcPct val="20000"/>
        </a:spcBef>
        <a:buClr>
          <a:schemeClr val="tx2"/>
        </a:buClr>
        <a:buFontTx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2775" y="1500188"/>
            <a:ext cx="7772400" cy="1471612"/>
          </a:xfrm>
        </p:spPr>
        <p:txBody>
          <a:bodyPr/>
          <a:lstStyle/>
          <a:p>
            <a:r>
              <a:rPr lang="en-US" dirty="0"/>
              <a:t>Reading </a:t>
            </a:r>
            <a:r>
              <a:rPr lang="en-US" dirty="0">
                <a:hlinkClick r:id="" action="ppaction://hlinkshowjump?jump=endshow">
                  <a:snd r:embed="rId2" name="bomb.wav"/>
                </a:hlinkClick>
              </a:rPr>
              <a:t>Reach</a:t>
            </a:r>
            <a:r>
              <a:rPr lang="en-US" dirty="0"/>
              <a:t>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025775"/>
            <a:ext cx="6400800" cy="1752600"/>
          </a:xfrm>
        </p:spPr>
        <p:txBody>
          <a:bodyPr/>
          <a:lstStyle/>
          <a:p>
            <a:r>
              <a:rPr lang="en-US" dirty="0"/>
              <a:t>Public Relations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 dirty="0"/>
              <a:t>Get </a:t>
            </a:r>
            <a:r>
              <a:rPr lang="en-US" dirty="0" smtClean="0"/>
              <a:t>the </a:t>
            </a:r>
            <a:r>
              <a:rPr lang="en-US" i="1" dirty="0"/>
              <a:t>Word </a:t>
            </a:r>
            <a:r>
              <a:rPr lang="en-US" dirty="0"/>
              <a:t>Out!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en-US"/>
              <a:t>Reading Reach’s publicity efforts include:</a:t>
            </a:r>
          </a:p>
          <a:p>
            <a:r>
              <a:rPr lang="en-US"/>
              <a:t>Sending press releases to local media</a:t>
            </a:r>
          </a:p>
          <a:p>
            <a:r>
              <a:rPr lang="en-US"/>
              <a:t>Organizing yearly fundraisers</a:t>
            </a:r>
          </a:p>
          <a:p>
            <a:r>
              <a:rPr lang="en-US"/>
              <a:t>Recruiting volunteers and students through school assemblies and kiosks at local businesses</a:t>
            </a:r>
          </a:p>
          <a:p>
            <a:r>
              <a:rPr lang="en-US"/>
              <a:t>Inviting public figures to be guest teachers</a:t>
            </a:r>
          </a:p>
          <a:p>
            <a:pPr lvl="1">
              <a:buNone/>
            </a:pPr>
            <a:endParaRPr lang="en-US" sz="3200"/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/>
              <a:t>Volunteer Opportunities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en-US"/>
              <a:t>Volunteers can:</a:t>
            </a:r>
          </a:p>
          <a:p>
            <a:r>
              <a:rPr lang="en-US"/>
              <a:t>Teach classes</a:t>
            </a:r>
          </a:p>
          <a:p>
            <a:r>
              <a:rPr lang="en-US"/>
              <a:t>Join our Media team</a:t>
            </a:r>
          </a:p>
          <a:p>
            <a:r>
              <a:rPr lang="en-US"/>
              <a:t>Join our Events team</a:t>
            </a:r>
          </a:p>
          <a:p>
            <a:r>
              <a:rPr lang="en-US"/>
              <a:t>Act as representatives at kiosks</a:t>
            </a:r>
          </a:p>
          <a:p>
            <a:pPr lvl="1"/>
            <a:endParaRPr lang="en-US"/>
          </a:p>
          <a:p>
            <a:pPr lvl="1"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/>
              <a:t>The Future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en-US"/>
              <a:t>	With our strong volunteer base and emerging media presence, Reading Reach hopes to expand to communities all over the United States and beyond!</a:t>
            </a:r>
          </a:p>
          <a:p>
            <a:pPr>
              <a:buNone/>
            </a:pPr>
            <a:endParaRPr lang="en-US"/>
          </a:p>
          <a:p>
            <a:pPr algn="ctr"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Contact Information </a:t>
            </a:r>
            <a:endParaRPr lang="en-US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3429000" cy="1341906"/>
          </a:xfrm>
          <a:prstGeom prst="rect">
            <a:avLst/>
          </a:prstGeom>
          <a:noFill/>
          <a:ln w="38100">
            <a:noFill/>
          </a:ln>
        </p:spPr>
        <p:txBody>
          <a:bodyPr wrap="square" numCol="1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latin typeface="Cambria" pitchFamily="18" charset="0"/>
              </a:rPr>
              <a:t>Main Library </a:t>
            </a:r>
            <a:r>
              <a:rPr lang="en-US" sz="1400" dirty="0" smtClean="0">
                <a:latin typeface="Cambria" pitchFamily="18" charset="0"/>
              </a:rPr>
              <a:t>	(818)-555-2323</a:t>
            </a:r>
          </a:p>
          <a:p>
            <a:pPr>
              <a:buNone/>
            </a:pPr>
            <a:r>
              <a:rPr lang="en-US" sz="1400" b="1" dirty="0" smtClean="0">
                <a:latin typeface="Cambria" pitchFamily="18" charset="0"/>
              </a:rPr>
              <a:t>East Branch	</a:t>
            </a:r>
            <a:r>
              <a:rPr lang="en-US" sz="1400" dirty="0" smtClean="0">
                <a:latin typeface="Cambria" pitchFamily="18" charset="0"/>
              </a:rPr>
              <a:t>(818)-555-3234</a:t>
            </a:r>
          </a:p>
          <a:p>
            <a:pPr>
              <a:buNone/>
            </a:pPr>
            <a:r>
              <a:rPr lang="en-US" sz="1400" b="1" dirty="0" smtClean="0">
                <a:latin typeface="Cambria" pitchFamily="18" charset="0"/>
              </a:rPr>
              <a:t>North Branch </a:t>
            </a:r>
            <a:r>
              <a:rPr lang="en-US" sz="1400" dirty="0" smtClean="0">
                <a:latin typeface="Cambria" pitchFamily="18" charset="0"/>
              </a:rPr>
              <a:t>	(818)-555-1223</a:t>
            </a:r>
          </a:p>
          <a:p>
            <a:pPr>
              <a:buNone/>
            </a:pPr>
            <a:r>
              <a:rPr lang="en-US" sz="1400" b="1" dirty="0" smtClean="0">
                <a:latin typeface="Cambria" pitchFamily="18" charset="0"/>
              </a:rPr>
              <a:t>South Branch </a:t>
            </a:r>
            <a:r>
              <a:rPr lang="en-US" sz="1400" dirty="0" smtClean="0">
                <a:latin typeface="Cambria" pitchFamily="18" charset="0"/>
              </a:rPr>
              <a:t>	(818)-555-9432</a:t>
            </a:r>
          </a:p>
          <a:p>
            <a:pPr>
              <a:buNone/>
            </a:pPr>
            <a:r>
              <a:rPr lang="en-US" sz="1400" b="1" dirty="0" smtClean="0">
                <a:latin typeface="Cambria" pitchFamily="18" charset="0"/>
              </a:rPr>
              <a:t>West Branch	</a:t>
            </a:r>
            <a:r>
              <a:rPr lang="en-US" sz="1400" dirty="0" smtClean="0">
                <a:latin typeface="Cambria" pitchFamily="18" charset="0"/>
              </a:rPr>
              <a:t>(818)-555-3245</a:t>
            </a:r>
            <a:endParaRPr lang="en-US" sz="14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B547B8"/>
      </a:hlink>
      <a:folHlink>
        <a:srgbClr val="438255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宋体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仿宋_GB2312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100000" t="200000" r="100000" b="4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100000" t="200000" r="100000" b="40000"/>
          </a:path>
        </a:gradFill>
      </a:fillStyleLst>
      <a:lnStyleLst>
        <a:ln w="698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00000"/>
              </a:schemeClr>
            </a:gs>
            <a:gs pos="100000">
              <a:schemeClr val="phClr">
                <a:shade val="15000"/>
                <a:satMod val="300000"/>
              </a:schemeClr>
            </a:gs>
          </a:gsLst>
          <a:path path="circle">
            <a:fillToRect l="10000" t="180000" r="1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5000"/>
                <a:satMod val="150000"/>
              </a:schemeClr>
            </a:duotone>
          </a:blip>
          <a:tile tx="0" ty="0" sx="70000" sy="70000" flip="none" algn="ctr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424</TotalTime>
  <Words>70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Reading Reach </vt:lpstr>
      <vt:lpstr>Get the Word Out!</vt:lpstr>
      <vt:lpstr>Volunteer Opportunities </vt:lpstr>
      <vt:lpstr>The Future </vt:lpstr>
      <vt:lpstr>Library Contact Information </vt:lpstr>
    </vt:vector>
  </TitlesOfParts>
  <Company>McGRAW-HILL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The Letter </dc:title>
  <dc:creator>Glencoe/McGraw-Hill</dc:creator>
  <cp:lastModifiedBy>Benson, Zachary T</cp:lastModifiedBy>
  <cp:revision>13</cp:revision>
  <dcterms:created xsi:type="dcterms:W3CDTF">2004-10-07T19:08:08Z</dcterms:created>
  <dcterms:modified xsi:type="dcterms:W3CDTF">2012-05-31T12:17:42Z</dcterms:modified>
</cp:coreProperties>
</file>